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64" r:id="rId6"/>
    <p:sldId id="260" r:id="rId7"/>
    <p:sldId id="265" r:id="rId8"/>
    <p:sldId id="267" r:id="rId9"/>
    <p:sldId id="268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9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65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8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2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2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9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2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1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1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V7WbRh7WNw" TargetMode="External"/><Relationship Id="rId2" Type="http://schemas.openxmlformats.org/officeDocument/2006/relationships/hyperlink" Target="https://www.youtube.com/watch?v=_Eb_6SNIO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vBX7WWKs2k" TargetMode="External"/><Relationship Id="rId5" Type="http://schemas.openxmlformats.org/officeDocument/2006/relationships/hyperlink" Target="https://www.youtube.com/watch?v=eLw6NzZUn30" TargetMode="External"/><Relationship Id="rId4" Type="http://schemas.openxmlformats.org/officeDocument/2006/relationships/hyperlink" Target="https://www.ted.com/talks/terry_moore_how_to_tie_your_shoes?language=nl#t-707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clamearchief.com/videos/ziggo-giganet-heb-je-dat-nou-echt-nodi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36462" y="1402221"/>
            <a:ext cx="7766936" cy="2584561"/>
          </a:xfrm>
        </p:spPr>
        <p:txBody>
          <a:bodyPr/>
          <a:lstStyle/>
          <a:p>
            <a:pPr algn="ctr"/>
            <a:r>
              <a:rPr lang="nl-NL" dirty="0" smtClean="0"/>
              <a:t>Innovatie?!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Wat is innovatie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 smtClean="0"/>
              <a:t>Les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4794663"/>
            <a:ext cx="7766936" cy="1096899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chemeClr val="tx1"/>
                </a:solidFill>
              </a:rPr>
              <a:t>2019-2020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61" y="4794663"/>
            <a:ext cx="3754074" cy="8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is nu de bedoeling van innovatie?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160589"/>
            <a:ext cx="9024015" cy="3880773"/>
          </a:xfrm>
        </p:spPr>
        <p:txBody>
          <a:bodyPr/>
          <a:lstStyle/>
          <a:p>
            <a:r>
              <a:rPr lang="nl-NL" dirty="0" smtClean="0"/>
              <a:t>Groepsgesprek om er achter te komen wat innovatie eigenlijk is.</a:t>
            </a:r>
          </a:p>
          <a:p>
            <a:r>
              <a:rPr lang="nl-NL" dirty="0" smtClean="0"/>
              <a:t>Doel van het gesprek is innovatieve ontwikkelingen binnen de branche te ontdekken</a:t>
            </a:r>
          </a:p>
          <a:p>
            <a:r>
              <a:rPr lang="nl-NL" dirty="0" smtClean="0"/>
              <a:t>Welke innovatieve ontwikkeling ben jij onlangs tegen gekomen.</a:t>
            </a:r>
          </a:p>
          <a:p>
            <a:endParaRPr lang="nl-NL" dirty="0"/>
          </a:p>
          <a:p>
            <a:r>
              <a:rPr lang="nl-NL" dirty="0" smtClean="0"/>
              <a:t>Nu de opdracht voor de volgende keer:</a:t>
            </a:r>
          </a:p>
          <a:p>
            <a:pPr lvl="1"/>
            <a:r>
              <a:rPr lang="nl-NL" dirty="0" smtClean="0"/>
              <a:t>Maak een presentatie van ± 10 minuten max over een innovatie voor/binnen/uit jullie beroepenveld en hoe jij dat denkt te kunnen inzetten. Dat kan een handeling zijn maar ook een nieuwe machine </a:t>
            </a:r>
            <a:r>
              <a:rPr lang="nl-NL" smtClean="0"/>
              <a:t>of techniek.</a:t>
            </a:r>
            <a:endParaRPr lang="nl-NL" dirty="0" smtClean="0"/>
          </a:p>
          <a:p>
            <a:pPr lvl="1"/>
            <a:r>
              <a:rPr lang="nl-NL" dirty="0" smtClean="0"/>
              <a:t>Wat zouden wij als onderwijsinstelling er voordeel mee kunnen doen?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6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Korte terugblik met de ogen van nu op het verleden.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Zouden we dat zo </a:t>
            </a:r>
          </a:p>
          <a:p>
            <a:pPr marL="0" indent="0">
              <a:buNone/>
            </a:pPr>
            <a:r>
              <a:rPr lang="nl-NL" sz="2800" dirty="0" smtClean="0"/>
              <a:t>Benoemen?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93" y="1497939"/>
            <a:ext cx="5510486" cy="49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Eerst schreven we alles over, toen kwam de boekdrukkunst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81568"/>
            <a:ext cx="5084854" cy="4638814"/>
          </a:xfrm>
          <a:prstGeom prst="rect">
            <a:avLst/>
          </a:prstGeom>
        </p:spPr>
      </p:pic>
      <p:pic>
        <p:nvPicPr>
          <p:cNvPr id="1026" name="Picture 2" descr="Afbeeldingsresultaat voor plaatje boekdrukkun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88" y="1781568"/>
            <a:ext cx="3511814" cy="46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Industriële Revolutie start met de Stoommachines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4" y="1843201"/>
            <a:ext cx="4649762" cy="262261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58" y="1270000"/>
            <a:ext cx="4725077" cy="3322320"/>
          </a:xfrm>
          <a:prstGeom prst="rect">
            <a:avLst/>
          </a:prstGeom>
        </p:spPr>
      </p:pic>
      <p:pic>
        <p:nvPicPr>
          <p:cNvPr id="2050" name="Picture 2" descr="Afbeeldingsresultaat voor eerste automobi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89" y="4010526"/>
            <a:ext cx="4223624" cy="28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Televisie, Computer en digitale tijdperk </a:t>
            </a:r>
            <a:br>
              <a:rPr lang="nl-NL" dirty="0" smtClean="0"/>
            </a:br>
            <a:r>
              <a:rPr lang="nl-NL" sz="2400" dirty="0" smtClean="0"/>
              <a:t>1950 – heden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7" y="1584041"/>
            <a:ext cx="3806979" cy="2517217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71" y="1270000"/>
            <a:ext cx="4371975" cy="35242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398859"/>
            <a:ext cx="2524125" cy="1828800"/>
          </a:xfrm>
          <a:prstGeom prst="rect">
            <a:avLst/>
          </a:prstGeom>
        </p:spPr>
      </p:pic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16" y="4101258"/>
            <a:ext cx="5375184" cy="27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ontwikkelingen gaan maar door en steeds sneller</a:t>
            </a:r>
            <a:endParaRPr lang="nl-NL" dirty="0"/>
          </a:p>
        </p:txBody>
      </p:sp>
      <p:pic>
        <p:nvPicPr>
          <p:cNvPr id="4098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82" y="1930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9" y="1802063"/>
            <a:ext cx="4525269" cy="278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25" y="41910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tijd staat niet stil en sommige beroepen zullen verdwijnen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9637740" cy="3880773"/>
          </a:xfrm>
        </p:spPr>
        <p:txBody>
          <a:bodyPr/>
          <a:lstStyle/>
          <a:p>
            <a:r>
              <a:rPr lang="nl-NL" dirty="0" smtClean="0"/>
              <a:t>Zo zal de toekomst steeds meer afhankelijk worden van innovatieve ontwikkelingen.</a:t>
            </a:r>
          </a:p>
          <a:p>
            <a:r>
              <a:rPr lang="nl-NL" dirty="0" smtClean="0"/>
              <a:t>Nederland in wat dat betreft een voorloper</a:t>
            </a:r>
          </a:p>
          <a:p>
            <a:endParaRPr lang="nl-NL" dirty="0"/>
          </a:p>
          <a:p>
            <a:r>
              <a:rPr lang="nl-NL" dirty="0" smtClean="0"/>
              <a:t>Toekomstbeeld van een boerenbedrijf</a:t>
            </a:r>
            <a:r>
              <a:rPr lang="nl-NL" dirty="0" smtClean="0">
                <a:hlinkClick r:id="rId2"/>
              </a:rPr>
              <a:t>??!!</a:t>
            </a:r>
            <a:endParaRPr lang="nl-NL" dirty="0" smtClean="0"/>
          </a:p>
          <a:p>
            <a:r>
              <a:rPr lang="nl-NL" dirty="0" smtClean="0"/>
              <a:t>En als het mis gaat </a:t>
            </a:r>
            <a:r>
              <a:rPr lang="nl-NL" dirty="0" smtClean="0">
                <a:hlinkClick r:id="rId3"/>
              </a:rPr>
              <a:t>☺</a:t>
            </a:r>
            <a:endParaRPr lang="nl-NL" dirty="0"/>
          </a:p>
          <a:p>
            <a:r>
              <a:rPr lang="nl-NL" dirty="0" smtClean="0"/>
              <a:t>Maar het kan ook heel simpel </a:t>
            </a:r>
            <a:r>
              <a:rPr lang="nl-NL" dirty="0" smtClean="0">
                <a:hlinkClick r:id="rId4"/>
              </a:rPr>
              <a:t>zijn.</a:t>
            </a:r>
            <a:endParaRPr lang="nl-NL" dirty="0" smtClean="0"/>
          </a:p>
          <a:p>
            <a:r>
              <a:rPr lang="nl-NL" dirty="0" smtClean="0"/>
              <a:t>Of erg extreem zoals de VW die in 2010 in Peking zou zijn </a:t>
            </a:r>
            <a:r>
              <a:rPr lang="nl-NL" dirty="0" smtClean="0">
                <a:hlinkClick r:id="rId5"/>
              </a:rPr>
              <a:t>getoond.</a:t>
            </a:r>
            <a:endParaRPr lang="nl-NL" dirty="0"/>
          </a:p>
          <a:p>
            <a:r>
              <a:rPr lang="nl-NL" dirty="0">
                <a:hlinkClick r:id="rId6"/>
              </a:rPr>
              <a:t>https://</a:t>
            </a:r>
            <a:r>
              <a:rPr lang="nl-NL" dirty="0" smtClean="0">
                <a:hlinkClick r:id="rId6"/>
              </a:rPr>
              <a:t>www.youtube.com/watch?v=gvBX7WWKs2k</a:t>
            </a:r>
            <a:r>
              <a:rPr lang="nl-NL" dirty="0" smtClean="0"/>
              <a:t> IOF2020 boeren in ontwikkeling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6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is nu dan Innovatie?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9619" y="2090921"/>
            <a:ext cx="9807787" cy="3880773"/>
          </a:xfrm>
        </p:spPr>
        <p:txBody>
          <a:bodyPr>
            <a:normAutofit/>
          </a:bodyPr>
          <a:lstStyle/>
          <a:p>
            <a:endParaRPr lang="nl-NL" sz="4000" dirty="0" smtClean="0"/>
          </a:p>
          <a:p>
            <a:r>
              <a:rPr lang="nl-NL" sz="4000" dirty="0" smtClean="0"/>
              <a:t>Het hoeft niet perse iets nieuws te zijn, maar het is ook de manier waarop je het gebruikt of inzet.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5574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04994" cy="780288"/>
          </a:xfrm>
        </p:spPr>
        <p:txBody>
          <a:bodyPr>
            <a:normAutofit/>
          </a:bodyPr>
          <a:lstStyle/>
          <a:p>
            <a:r>
              <a:rPr lang="nl-NL" b="1" dirty="0" smtClean="0"/>
              <a:t>RADICALE </a:t>
            </a:r>
            <a:r>
              <a:rPr lang="nl-NL" b="1" dirty="0"/>
              <a:t>EN </a:t>
            </a:r>
            <a:r>
              <a:rPr lang="nl-NL" b="1" dirty="0" smtClean="0"/>
              <a:t>INCREMENTELE INNOVATIE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9889"/>
            <a:ext cx="8596668" cy="4651474"/>
          </a:xfrm>
        </p:spPr>
        <p:txBody>
          <a:bodyPr/>
          <a:lstStyle/>
          <a:p>
            <a:r>
              <a:rPr lang="nl-NL" dirty="0" smtClean="0"/>
              <a:t>Twee woorden die compleet van elkaar verschillen en toch met elkaar te maken hebben. Het een kan voort vloeien uit het andere.</a:t>
            </a:r>
          </a:p>
          <a:p>
            <a:endParaRPr lang="nl-NL" dirty="0"/>
          </a:p>
          <a:p>
            <a:r>
              <a:rPr lang="nl-NL" dirty="0" smtClean="0"/>
              <a:t>Radicale innovatie is een begrip waarbij de innovatie ofwel vernieuwing in één keer met een compleet nieuw iets komt. Een complete omwenteling.</a:t>
            </a:r>
          </a:p>
          <a:p>
            <a:pPr lvl="1"/>
            <a:r>
              <a:rPr lang="nl-NL" dirty="0" smtClean="0"/>
              <a:t>Voorbeeld is van vaste telefoon naar mobiele telefoon</a:t>
            </a:r>
          </a:p>
          <a:p>
            <a:endParaRPr lang="nl-NL" dirty="0"/>
          </a:p>
          <a:p>
            <a:r>
              <a:rPr lang="nl-NL" dirty="0" smtClean="0"/>
              <a:t>Incrementele innovatie is een duur woord voor een innovatie op iets wat je al doet alleen nu beter. </a:t>
            </a:r>
          </a:p>
          <a:p>
            <a:pPr lvl="1"/>
            <a:r>
              <a:rPr lang="nl-NL" dirty="0" smtClean="0"/>
              <a:t>Een voorbeeld daarvan is de vouwbare mobiele telefoon.</a:t>
            </a:r>
          </a:p>
          <a:p>
            <a:endParaRPr lang="nl-NL" dirty="0"/>
          </a:p>
          <a:p>
            <a:r>
              <a:rPr lang="nl-NL" dirty="0" smtClean="0"/>
              <a:t>Bekijk het filmpje van Ziggo en geef aan of de innovaties radicaal, incrementeel of beide zijn. </a:t>
            </a:r>
            <a:r>
              <a:rPr lang="nl-NL" dirty="0" smtClean="0">
                <a:hlinkClick r:id="rId2"/>
              </a:rPr>
              <a:t>Filmpje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249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Aangepast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C000"/>
      </a:accent1>
      <a:accent2>
        <a:srgbClr val="FFFF00"/>
      </a:accent2>
      <a:accent3>
        <a:srgbClr val="E6B91E"/>
      </a:accent3>
      <a:accent4>
        <a:srgbClr val="E76618"/>
      </a:accent4>
      <a:accent5>
        <a:srgbClr val="E6B91E"/>
      </a:accent5>
      <a:accent6>
        <a:srgbClr val="FFC000"/>
      </a:accent6>
      <a:hlink>
        <a:srgbClr val="E6B91E"/>
      </a:hlink>
      <a:folHlink>
        <a:srgbClr val="F0D57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350</Words>
  <Application>Microsoft Office PowerPoint</Application>
  <PresentationFormat>Breedbeeld</PresentationFormat>
  <Paragraphs>39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Innovatie?!  Wat is innovatie? Les 1</vt:lpstr>
      <vt:lpstr>Korte terugblik met de ogen van nu op het verleden.</vt:lpstr>
      <vt:lpstr>Eerst schreven we alles over, toen kwam de boekdrukkunst</vt:lpstr>
      <vt:lpstr>Industriële Revolutie start met de Stoommachines </vt:lpstr>
      <vt:lpstr>Televisie, Computer en digitale tijdperk  1950 – heden </vt:lpstr>
      <vt:lpstr>De ontwikkelingen gaan maar door en steeds sneller</vt:lpstr>
      <vt:lpstr>De tijd staat niet stil en sommige beroepen zullen verdwijnen</vt:lpstr>
      <vt:lpstr>Wat is nu dan Innovatie?</vt:lpstr>
      <vt:lpstr>RADICALE EN INCREMENTELE INNOVATIE</vt:lpstr>
      <vt:lpstr>Wat is nu de bedoeling van innovatie?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Innovatie?!  Wat is innovatie?</dc:title>
  <dc:creator>Géraar de Jong</dc:creator>
  <cp:lastModifiedBy>Géraar de Jong</cp:lastModifiedBy>
  <cp:revision>24</cp:revision>
  <dcterms:created xsi:type="dcterms:W3CDTF">2019-01-15T22:32:32Z</dcterms:created>
  <dcterms:modified xsi:type="dcterms:W3CDTF">2020-03-23T12:43:01Z</dcterms:modified>
</cp:coreProperties>
</file>